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08" r:id="rId2"/>
    <p:sldId id="257" r:id="rId3"/>
    <p:sldId id="416" r:id="rId4"/>
    <p:sldId id="417" r:id="rId5"/>
    <p:sldId id="410" r:id="rId6"/>
    <p:sldId id="419" r:id="rId7"/>
    <p:sldId id="420" r:id="rId8"/>
    <p:sldId id="414" r:id="rId9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0033CC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33" autoAdjust="0"/>
    <p:restoredTop sz="94694" autoAdjust="0"/>
  </p:normalViewPr>
  <p:slideViewPr>
    <p:cSldViewPr snapToGrid="0">
      <p:cViewPr varScale="1">
        <p:scale>
          <a:sx n="117" d="100"/>
          <a:sy n="117" d="100"/>
        </p:scale>
        <p:origin x="214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 dirty="0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CFA6C7-596D-40F7-A958-6AC86137929D}" type="datetimeFigureOut">
              <a:rPr lang="pt-PT" smtClean="0"/>
              <a:t>10/07/24</a:t>
            </a:fld>
            <a:endParaRPr lang="pt-PT" dirty="0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 dirty="0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CDF57A-5597-4285-ADA3-8DC050AC0FE7}" type="slidenum">
              <a:rPr lang="pt-PT" smtClean="0"/>
              <a:t>‹N›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087968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72072CE-9291-4D21-85F0-F64349F3D9F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19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do subtítulo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66B3F0-559C-4E40-849A-D3C037F2881A}" type="slidenum">
              <a:rPr lang="it-IT" altLang="pt-PT"/>
              <a:pPr/>
              <a:t>‹N›</a:t>
            </a:fld>
            <a:endParaRPr lang="it-IT" altLang="pt-PT"/>
          </a:p>
        </p:txBody>
      </p:sp>
    </p:spTree>
    <p:extLst>
      <p:ext uri="{BB962C8B-B14F-4D97-AF65-F5344CB8AC3E}">
        <p14:creationId xmlns:p14="http://schemas.microsoft.com/office/powerpoint/2010/main" val="1694749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438BE-9485-4A09-82DA-207111F7D9CD}" type="slidenum">
              <a:rPr lang="it-IT" altLang="pt-PT"/>
              <a:pPr/>
              <a:t>‹N›</a:t>
            </a:fld>
            <a:endParaRPr lang="it-IT" altLang="pt-PT"/>
          </a:p>
        </p:txBody>
      </p:sp>
    </p:spTree>
    <p:extLst>
      <p:ext uri="{BB962C8B-B14F-4D97-AF65-F5344CB8AC3E}">
        <p14:creationId xmlns:p14="http://schemas.microsoft.com/office/powerpoint/2010/main" val="1903182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58708C-A185-470B-88C2-D62294BAEA12}" type="slidenum">
              <a:rPr lang="it-IT" altLang="pt-PT"/>
              <a:pPr/>
              <a:t>‹N›</a:t>
            </a:fld>
            <a:endParaRPr lang="it-IT" altLang="pt-PT"/>
          </a:p>
        </p:txBody>
      </p:sp>
    </p:spTree>
    <p:extLst>
      <p:ext uri="{BB962C8B-B14F-4D97-AF65-F5344CB8AC3E}">
        <p14:creationId xmlns:p14="http://schemas.microsoft.com/office/powerpoint/2010/main" val="1543250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C2DC4B-9911-44A1-9F17-AF95C695862E}" type="slidenum">
              <a:rPr lang="it-IT" altLang="pt-PT"/>
              <a:pPr/>
              <a:t>‹N›</a:t>
            </a:fld>
            <a:endParaRPr lang="it-IT" altLang="pt-PT"/>
          </a:p>
        </p:txBody>
      </p:sp>
    </p:spTree>
    <p:extLst>
      <p:ext uri="{BB962C8B-B14F-4D97-AF65-F5344CB8AC3E}">
        <p14:creationId xmlns:p14="http://schemas.microsoft.com/office/powerpoint/2010/main" val="881677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406ACE-FCD6-41DF-9577-1441D637E0A8}" type="slidenum">
              <a:rPr lang="it-IT" altLang="pt-PT"/>
              <a:pPr/>
              <a:t>‹N›</a:t>
            </a:fld>
            <a:endParaRPr lang="it-IT" altLang="pt-PT"/>
          </a:p>
        </p:txBody>
      </p:sp>
    </p:spTree>
    <p:extLst>
      <p:ext uri="{BB962C8B-B14F-4D97-AF65-F5344CB8AC3E}">
        <p14:creationId xmlns:p14="http://schemas.microsoft.com/office/powerpoint/2010/main" val="917728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A619D0-5E49-489F-9389-BD81C7E5ADE0}" type="slidenum">
              <a:rPr lang="it-IT" altLang="pt-PT"/>
              <a:pPr/>
              <a:t>‹N›</a:t>
            </a:fld>
            <a:endParaRPr lang="it-IT" altLang="pt-PT"/>
          </a:p>
        </p:txBody>
      </p:sp>
    </p:spTree>
    <p:extLst>
      <p:ext uri="{BB962C8B-B14F-4D97-AF65-F5344CB8AC3E}">
        <p14:creationId xmlns:p14="http://schemas.microsoft.com/office/powerpoint/2010/main" val="1502943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D89C06-0122-48E6-9F20-967E674D7323}" type="slidenum">
              <a:rPr lang="it-IT" altLang="pt-PT"/>
              <a:pPr/>
              <a:t>‹N›</a:t>
            </a:fld>
            <a:endParaRPr lang="it-IT" altLang="pt-PT"/>
          </a:p>
        </p:txBody>
      </p:sp>
    </p:spTree>
    <p:extLst>
      <p:ext uri="{BB962C8B-B14F-4D97-AF65-F5344CB8AC3E}">
        <p14:creationId xmlns:p14="http://schemas.microsoft.com/office/powerpoint/2010/main" val="2694498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4455F9-15B6-442B-95FB-A4442D7C1ED5}" type="slidenum">
              <a:rPr lang="it-IT" altLang="pt-PT"/>
              <a:pPr/>
              <a:t>‹N›</a:t>
            </a:fld>
            <a:endParaRPr lang="it-IT" altLang="pt-PT"/>
          </a:p>
        </p:txBody>
      </p:sp>
    </p:spTree>
    <p:extLst>
      <p:ext uri="{BB962C8B-B14F-4D97-AF65-F5344CB8AC3E}">
        <p14:creationId xmlns:p14="http://schemas.microsoft.com/office/powerpoint/2010/main" val="3995033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9B37A8-8C37-4608-AC51-528F4311D204}" type="slidenum">
              <a:rPr lang="it-IT" altLang="pt-PT"/>
              <a:pPr/>
              <a:t>‹N›</a:t>
            </a:fld>
            <a:endParaRPr lang="it-IT" altLang="pt-PT"/>
          </a:p>
        </p:txBody>
      </p:sp>
    </p:spTree>
    <p:extLst>
      <p:ext uri="{BB962C8B-B14F-4D97-AF65-F5344CB8AC3E}">
        <p14:creationId xmlns:p14="http://schemas.microsoft.com/office/powerpoint/2010/main" val="1980501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5A608B-39B9-47B0-9CAD-93689365B188}" type="slidenum">
              <a:rPr lang="it-IT" altLang="pt-PT"/>
              <a:pPr/>
              <a:t>‹N›</a:t>
            </a:fld>
            <a:endParaRPr lang="it-IT" altLang="pt-PT"/>
          </a:p>
        </p:txBody>
      </p:sp>
    </p:spTree>
    <p:extLst>
      <p:ext uri="{BB962C8B-B14F-4D97-AF65-F5344CB8AC3E}">
        <p14:creationId xmlns:p14="http://schemas.microsoft.com/office/powerpoint/2010/main" val="2171953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98058F-83EA-4B64-A350-3E16851F632B}" type="slidenum">
              <a:rPr lang="it-IT" altLang="pt-PT"/>
              <a:pPr/>
              <a:t>‹N›</a:t>
            </a:fld>
            <a:endParaRPr lang="it-IT" altLang="pt-PT"/>
          </a:p>
        </p:txBody>
      </p:sp>
    </p:spTree>
    <p:extLst>
      <p:ext uri="{BB962C8B-B14F-4D97-AF65-F5344CB8AC3E}">
        <p14:creationId xmlns:p14="http://schemas.microsoft.com/office/powerpoint/2010/main" val="1373105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pt-PT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pt-PT"/>
              <a:t>Fare clic per modificare gli stili del testo dello schema</a:t>
            </a:r>
          </a:p>
          <a:p>
            <a:pPr lvl="1"/>
            <a:r>
              <a:rPr lang="it-IT" altLang="pt-PT"/>
              <a:t>Secondo livello</a:t>
            </a:r>
          </a:p>
          <a:p>
            <a:pPr lvl="2"/>
            <a:r>
              <a:rPr lang="it-IT" altLang="pt-PT"/>
              <a:t>Terzo livello</a:t>
            </a:r>
          </a:p>
          <a:p>
            <a:pPr lvl="3"/>
            <a:r>
              <a:rPr lang="it-IT" altLang="pt-PT"/>
              <a:t>Quarto livello</a:t>
            </a:r>
          </a:p>
          <a:p>
            <a:pPr lvl="4"/>
            <a:r>
              <a:rPr lang="it-IT" altLang="pt-PT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it-IT" altLang="pt-P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it-IT" altLang="pt-P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6F1A176-A84F-44B1-8631-5CA83398F26F}" type="slidenum">
              <a:rPr lang="it-IT" altLang="pt-PT"/>
              <a:pPr/>
              <a:t>‹N›</a:t>
            </a:fld>
            <a:endParaRPr lang="it-IT" alt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6368" y="2083327"/>
            <a:ext cx="9028047" cy="2730273"/>
          </a:xfrm>
        </p:spPr>
        <p:txBody>
          <a:bodyPr/>
          <a:lstStyle/>
          <a:p>
            <a:r>
              <a:rPr lang="en-US" altLang="pt-PT" sz="3600" b="1" dirty="0">
                <a:solidFill>
                  <a:srgbClr val="0000FF"/>
                </a:solidFill>
                <a:cs typeface="Times New Roman" panose="02020603050405020304" pitchFamily="18" charset="0"/>
              </a:rPr>
              <a:t>Paper Title</a:t>
            </a:r>
            <a:br>
              <a:rPr lang="en-US" altLang="pt-PT" sz="3600" b="1" dirty="0">
                <a:solidFill>
                  <a:srgbClr val="0033CC"/>
                </a:solidFill>
                <a:cs typeface="Times New Roman" panose="02020603050405020304" pitchFamily="18" charset="0"/>
              </a:rPr>
            </a:br>
            <a:br>
              <a:rPr lang="en-US" altLang="pt-PT" sz="2800" b="1" dirty="0">
                <a:solidFill>
                  <a:srgbClr val="0033CC"/>
                </a:solidFill>
                <a:cs typeface="Times New Roman" panose="02020603050405020304" pitchFamily="18" charset="0"/>
              </a:rPr>
            </a:br>
            <a:br>
              <a:rPr lang="en-US" sz="3200" dirty="0"/>
            </a:br>
            <a:r>
              <a:rPr lang="en-US" sz="3000" b="1" dirty="0">
                <a:solidFill>
                  <a:srgbClr val="002060"/>
                </a:solidFill>
              </a:rPr>
              <a:t>Authors’ names</a:t>
            </a:r>
            <a:br>
              <a:rPr lang="en-US" sz="3000" b="1" dirty="0">
                <a:solidFill>
                  <a:srgbClr val="002060"/>
                </a:solidFill>
              </a:rPr>
            </a:br>
            <a:r>
              <a:rPr lang="en-US" sz="3000" b="1" i="1" dirty="0">
                <a:solidFill>
                  <a:srgbClr val="002060"/>
                </a:solidFill>
              </a:rPr>
              <a:t>Affiliation</a:t>
            </a:r>
            <a:endParaRPr lang="en-US" sz="3000" i="1" dirty="0">
              <a:solidFill>
                <a:srgbClr val="002060"/>
              </a:solidFill>
            </a:endParaRP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66369" y="76200"/>
            <a:ext cx="902804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tx2"/>
                </a:solidFill>
                <a:latin typeface="Calibri" pitchFamily="34" charset="0"/>
              </a:rPr>
              <a:t>SEST 2024</a:t>
            </a:r>
          </a:p>
          <a:p>
            <a:pPr algn="ctr"/>
            <a:r>
              <a:rPr lang="en-US" sz="2000" b="1" dirty="0">
                <a:solidFill>
                  <a:schemeClr val="tx2"/>
                </a:solidFill>
                <a:latin typeface="Calibri" pitchFamily="34" charset="0"/>
              </a:rPr>
              <a:t>7th International Conference on Smart Energy Systems and Technologies (SEST)</a:t>
            </a:r>
          </a:p>
          <a:p>
            <a:pPr algn="ctr"/>
            <a:r>
              <a:rPr lang="en-US" sz="2000" b="1" dirty="0">
                <a:solidFill>
                  <a:schemeClr val="tx2"/>
                </a:solidFill>
                <a:latin typeface="Calibri" pitchFamily="34" charset="0"/>
              </a:rPr>
              <a:t>Torino, Italy, 10-12 September 2024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127125"/>
            <a:ext cx="9144000" cy="0"/>
          </a:xfrm>
          <a:prstGeom prst="line">
            <a:avLst/>
          </a:prstGeom>
          <a:ln w="317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tângulo 1">
            <a:extLst>
              <a:ext uri="{FF2B5EF4-FFF2-40B4-BE49-F238E27FC236}">
                <a16:creationId xmlns:a16="http://schemas.microsoft.com/office/drawing/2014/main" id="{D3775DE2-8216-49B0-8A71-45CEE70E831E}"/>
              </a:ext>
            </a:extLst>
          </p:cNvPr>
          <p:cNvSpPr/>
          <p:nvPr/>
        </p:nvSpPr>
        <p:spPr>
          <a:xfrm>
            <a:off x="66368" y="1226103"/>
            <a:ext cx="38141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Paper No: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Your Number Goes Here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A77C6A44-A306-4D22-B9CD-37900A49886A}"/>
              </a:ext>
            </a:extLst>
          </p:cNvPr>
          <p:cNvSpPr/>
          <p:nvPr/>
        </p:nvSpPr>
        <p:spPr>
          <a:xfrm>
            <a:off x="3558618" y="5631897"/>
            <a:ext cx="1828800" cy="11086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Your Organization Logos Go Here</a:t>
            </a:r>
          </a:p>
        </p:txBody>
      </p:sp>
    </p:spTree>
    <p:extLst>
      <p:ext uri="{BB962C8B-B14F-4D97-AF65-F5344CB8AC3E}">
        <p14:creationId xmlns:p14="http://schemas.microsoft.com/office/powerpoint/2010/main" val="4159946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PT" dirty="0"/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28281" y="56562"/>
            <a:ext cx="8892000" cy="157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altLang="pt-PT" sz="3200" b="1" dirty="0">
                <a:solidFill>
                  <a:srgbClr val="0000FF"/>
                </a:solidFill>
              </a:rPr>
              <a:t>Context and Motivation</a:t>
            </a:r>
          </a:p>
          <a:p>
            <a:pPr>
              <a:lnSpc>
                <a:spcPct val="130000"/>
              </a:lnSpc>
            </a:pPr>
            <a:endParaRPr lang="en-US" altLang="pt-PT" sz="2800" i="1" dirty="0"/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117377" y="1182100"/>
            <a:ext cx="8922928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altLang="pt-PT" sz="2200" dirty="0"/>
              <a:t>Please </a:t>
            </a:r>
            <a:r>
              <a:rPr lang="en-US" altLang="pt-PT" sz="2200" b="1" dirty="0"/>
              <a:t>avoid the inclusion of an Outline (Summary) </a:t>
            </a:r>
            <a:r>
              <a:rPr lang="en-US" altLang="pt-PT" sz="2200" dirty="0"/>
              <a:t>to save time and pass directly to the focus of the paper</a:t>
            </a:r>
          </a:p>
          <a:p>
            <a:pPr algn="just"/>
            <a:endParaRPr lang="en-US" altLang="pt-PT" sz="2200" dirty="0"/>
          </a:p>
          <a:p>
            <a:pPr algn="just"/>
            <a:r>
              <a:rPr lang="en-US" altLang="pt-PT" sz="2200" dirty="0"/>
              <a:t>Briefly illustrate the </a:t>
            </a:r>
            <a:r>
              <a:rPr lang="en-US" altLang="pt-PT" sz="2200" b="1" dirty="0"/>
              <a:t>context</a:t>
            </a:r>
            <a:r>
              <a:rPr lang="en-US" altLang="pt-PT" sz="2200" dirty="0"/>
              <a:t> (1 slide): use synthetic notes</a:t>
            </a:r>
          </a:p>
          <a:p>
            <a:pPr algn="just"/>
            <a:endParaRPr lang="en-US" altLang="pt-PT" sz="2200" dirty="0"/>
          </a:p>
          <a:p>
            <a:pPr algn="just"/>
            <a:endParaRPr lang="en-US" altLang="pt-PT" sz="2200" dirty="0"/>
          </a:p>
          <a:p>
            <a:pPr algn="just"/>
            <a:endParaRPr lang="en-US" altLang="pt-PT" sz="2200" dirty="0">
              <a:solidFill>
                <a:srgbClr val="FF0000"/>
              </a:solidFill>
            </a:endParaRPr>
          </a:p>
          <a:p>
            <a:pPr algn="just"/>
            <a:endParaRPr lang="en-US" altLang="pt-PT" sz="2200" dirty="0"/>
          </a:p>
        </p:txBody>
      </p:sp>
      <p:sp>
        <p:nvSpPr>
          <p:cNvPr id="9" name="Marcador de Posição do Número do Diapositivo 3"/>
          <p:cNvSpPr>
            <a:spLocks noGrp="1"/>
          </p:cNvSpPr>
          <p:nvPr>
            <p:ph type="sldNum" sz="quarter" idx="12"/>
          </p:nvPr>
        </p:nvSpPr>
        <p:spPr>
          <a:xfrm>
            <a:off x="8610600" y="769707"/>
            <a:ext cx="533400" cy="244475"/>
          </a:xfrm>
        </p:spPr>
        <p:txBody>
          <a:bodyPr>
            <a:noAutofit/>
          </a:bodyPr>
          <a:lstStyle/>
          <a:p>
            <a:pPr>
              <a:defRPr/>
            </a:pPr>
            <a:fld id="{B953FA80-8E9B-4746-BC29-02052EE81C5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1" name="Footer Placeholder 4"/>
          <p:cNvSpPr txBox="1">
            <a:spLocks/>
          </p:cNvSpPr>
          <p:nvPr/>
        </p:nvSpPr>
        <p:spPr bwMode="auto">
          <a:xfrm>
            <a:off x="0" y="6474021"/>
            <a:ext cx="9144000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en-US" sz="1400" b="1" dirty="0">
                <a:solidFill>
                  <a:srgbClr val="002060"/>
                </a:solidFill>
                <a:latin typeface="+mn-lt"/>
              </a:rPr>
              <a:t>SEST 2024 – 7th International Conference on Smart Energy Systems and Technologies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35EFE766-6E68-E53C-BF50-923301680841}"/>
              </a:ext>
            </a:extLst>
          </p:cNvPr>
          <p:cNvSpPr txBox="1">
            <a:spLocks/>
          </p:cNvSpPr>
          <p:nvPr/>
        </p:nvSpPr>
        <p:spPr bwMode="auto">
          <a:xfrm>
            <a:off x="1143000" y="3429000"/>
            <a:ext cx="6858000" cy="2248497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USE A MAXIMUM OF </a:t>
            </a:r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10 SLIDES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7 MINUTES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FOR YOUR PRESENTATION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FOCUS ON THE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MAIN MESSAGE(S)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PASS TO THE AUDIENCE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PT" dirty="0"/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28281" y="56562"/>
            <a:ext cx="8892000" cy="924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altLang="pt-PT" sz="3200" b="1" dirty="0">
                <a:solidFill>
                  <a:srgbClr val="0000FF"/>
                </a:solidFill>
              </a:rPr>
              <a:t>Background and Research Gap</a:t>
            </a:r>
            <a:endParaRPr lang="en-US" altLang="pt-PT" sz="3200" i="1" dirty="0"/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117377" y="1182100"/>
            <a:ext cx="8922928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altLang="pt-PT" sz="2200" dirty="0"/>
              <a:t>What is the background of this paper?</a:t>
            </a:r>
          </a:p>
          <a:p>
            <a:pPr algn="just"/>
            <a:endParaRPr lang="en-US" altLang="pt-PT" sz="2200" dirty="0"/>
          </a:p>
          <a:p>
            <a:pPr algn="just"/>
            <a:r>
              <a:rPr lang="en-US" altLang="pt-PT" sz="2200" dirty="0"/>
              <a:t>What is the research gap with respect to the state of the art?</a:t>
            </a:r>
          </a:p>
          <a:p>
            <a:pPr algn="just"/>
            <a:endParaRPr lang="en-US" altLang="pt-PT" sz="2200" dirty="0"/>
          </a:p>
          <a:p>
            <a:pPr algn="just"/>
            <a:endParaRPr lang="en-US" altLang="pt-PT" sz="2200" dirty="0"/>
          </a:p>
          <a:p>
            <a:pPr algn="just"/>
            <a:endParaRPr lang="en-US" altLang="pt-PT" sz="2200" dirty="0"/>
          </a:p>
        </p:txBody>
      </p:sp>
      <p:sp>
        <p:nvSpPr>
          <p:cNvPr id="9" name="Marcador de Posição do Número do Diapositivo 3"/>
          <p:cNvSpPr>
            <a:spLocks noGrp="1"/>
          </p:cNvSpPr>
          <p:nvPr>
            <p:ph type="sldNum" sz="quarter" idx="12"/>
          </p:nvPr>
        </p:nvSpPr>
        <p:spPr>
          <a:xfrm>
            <a:off x="8610600" y="769707"/>
            <a:ext cx="533400" cy="244475"/>
          </a:xfrm>
        </p:spPr>
        <p:txBody>
          <a:bodyPr>
            <a:noAutofit/>
          </a:bodyPr>
          <a:lstStyle/>
          <a:p>
            <a:pPr>
              <a:defRPr/>
            </a:pPr>
            <a:fld id="{B953FA80-8E9B-4746-BC29-02052EE81C5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B114401-D831-400D-8B5C-176DEB5A11CC}"/>
              </a:ext>
            </a:extLst>
          </p:cNvPr>
          <p:cNvSpPr txBox="1">
            <a:spLocks/>
          </p:cNvSpPr>
          <p:nvPr/>
        </p:nvSpPr>
        <p:spPr bwMode="auto">
          <a:xfrm>
            <a:off x="0" y="6474021"/>
            <a:ext cx="9144000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en-US" sz="1400" b="1" dirty="0">
                <a:solidFill>
                  <a:srgbClr val="002060"/>
                </a:solidFill>
                <a:latin typeface="+mn-lt"/>
              </a:rPr>
              <a:t>SEST 2024 – 7th International Conference on Smart Energy Systems and Technologies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07075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PT" dirty="0"/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28281" y="56562"/>
            <a:ext cx="8892000" cy="924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altLang="pt-PT" sz="3200" b="1" dirty="0">
                <a:solidFill>
                  <a:srgbClr val="0000FF"/>
                </a:solidFill>
              </a:rPr>
              <a:t>Original Contributions</a:t>
            </a:r>
            <a:endParaRPr lang="en-US" altLang="pt-PT" sz="3200" i="1" dirty="0"/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117377" y="1182100"/>
            <a:ext cx="8922928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altLang="pt-PT" sz="2200" dirty="0"/>
              <a:t>What did you do?</a:t>
            </a:r>
          </a:p>
          <a:p>
            <a:pPr algn="just"/>
            <a:endParaRPr lang="en-US" altLang="pt-PT" sz="2200" dirty="0"/>
          </a:p>
          <a:p>
            <a:pPr algn="just"/>
            <a:r>
              <a:rPr lang="en-US" altLang="pt-PT" sz="2200" dirty="0"/>
              <a:t>Why did you do it in that way?</a:t>
            </a:r>
          </a:p>
          <a:p>
            <a:pPr algn="just"/>
            <a:endParaRPr lang="en-US" altLang="pt-PT" sz="2200" dirty="0"/>
          </a:p>
          <a:p>
            <a:pPr algn="just"/>
            <a:r>
              <a:rPr lang="en-US" altLang="pt-PT" sz="2200" dirty="0"/>
              <a:t>Which were your expected results?</a:t>
            </a:r>
          </a:p>
          <a:p>
            <a:pPr algn="just"/>
            <a:endParaRPr lang="en-US" altLang="pt-PT" sz="2200" dirty="0"/>
          </a:p>
          <a:p>
            <a:pPr algn="just"/>
            <a:r>
              <a:rPr lang="en-US" altLang="pt-PT" sz="2200" dirty="0"/>
              <a:t>How do you quantify the effectiveness of the results obtained?</a:t>
            </a:r>
          </a:p>
          <a:p>
            <a:pPr algn="just"/>
            <a:endParaRPr lang="en-US" altLang="pt-PT" sz="2200" dirty="0"/>
          </a:p>
          <a:p>
            <a:pPr algn="just"/>
            <a:r>
              <a:rPr lang="en-US" altLang="pt-PT" sz="2200" dirty="0"/>
              <a:t>Did you use any performance indicator?</a:t>
            </a:r>
          </a:p>
        </p:txBody>
      </p:sp>
      <p:sp>
        <p:nvSpPr>
          <p:cNvPr id="9" name="Marcador de Posição do Número do Diapositivo 3"/>
          <p:cNvSpPr>
            <a:spLocks noGrp="1"/>
          </p:cNvSpPr>
          <p:nvPr>
            <p:ph type="sldNum" sz="quarter" idx="12"/>
          </p:nvPr>
        </p:nvSpPr>
        <p:spPr>
          <a:xfrm>
            <a:off x="8610600" y="769707"/>
            <a:ext cx="533400" cy="244475"/>
          </a:xfrm>
        </p:spPr>
        <p:txBody>
          <a:bodyPr>
            <a:noAutofit/>
          </a:bodyPr>
          <a:lstStyle/>
          <a:p>
            <a:pPr>
              <a:defRPr/>
            </a:pPr>
            <a:fld id="{B953FA80-8E9B-4746-BC29-02052EE81C5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834CEBA-D32A-420E-BC95-9C51B6A4333D}"/>
              </a:ext>
            </a:extLst>
          </p:cNvPr>
          <p:cNvSpPr txBox="1">
            <a:spLocks/>
          </p:cNvSpPr>
          <p:nvPr/>
        </p:nvSpPr>
        <p:spPr bwMode="auto">
          <a:xfrm>
            <a:off x="0" y="6474021"/>
            <a:ext cx="9144000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en-US" sz="1400" b="1" dirty="0">
                <a:solidFill>
                  <a:srgbClr val="002060"/>
                </a:solidFill>
                <a:latin typeface="+mn-lt"/>
              </a:rPr>
              <a:t>SEST 2024 – 7th International Conference on Smart Energy Systems and Technologies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8812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PT" dirty="0"/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28281" y="56562"/>
            <a:ext cx="8892000" cy="157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altLang="pt-PT" sz="3200" b="1" dirty="0">
                <a:solidFill>
                  <a:srgbClr val="0000FF"/>
                </a:solidFill>
              </a:rPr>
              <a:t>Model Formulation</a:t>
            </a:r>
          </a:p>
          <a:p>
            <a:pPr>
              <a:lnSpc>
                <a:spcPct val="130000"/>
              </a:lnSpc>
            </a:pPr>
            <a:endParaRPr lang="en-US" altLang="pt-PT" sz="2800" i="1" dirty="0"/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117377" y="1182100"/>
            <a:ext cx="8922928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altLang="pt-PT" sz="2200" dirty="0"/>
              <a:t>Which is the methodology/model used?</a:t>
            </a:r>
          </a:p>
          <a:p>
            <a:pPr algn="just"/>
            <a:endParaRPr lang="en-US" altLang="pt-PT" sz="2200" dirty="0"/>
          </a:p>
          <a:p>
            <a:pPr algn="just"/>
            <a:endParaRPr lang="en-US" altLang="pt-PT" sz="2200" dirty="0"/>
          </a:p>
        </p:txBody>
      </p:sp>
      <p:sp>
        <p:nvSpPr>
          <p:cNvPr id="9" name="Marcador de Posição do Número do Diapositivo 3"/>
          <p:cNvSpPr>
            <a:spLocks noGrp="1"/>
          </p:cNvSpPr>
          <p:nvPr>
            <p:ph type="sldNum" sz="quarter" idx="12"/>
          </p:nvPr>
        </p:nvSpPr>
        <p:spPr>
          <a:xfrm>
            <a:off x="8610600" y="769707"/>
            <a:ext cx="533400" cy="244475"/>
          </a:xfrm>
        </p:spPr>
        <p:txBody>
          <a:bodyPr>
            <a:noAutofit/>
          </a:bodyPr>
          <a:lstStyle/>
          <a:p>
            <a:pPr>
              <a:defRPr/>
            </a:pPr>
            <a:fld id="{B953FA80-8E9B-4746-BC29-02052EE81C5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9FDB840-46FA-4564-94A8-B04715DA2B79}"/>
              </a:ext>
            </a:extLst>
          </p:cNvPr>
          <p:cNvSpPr txBox="1">
            <a:spLocks/>
          </p:cNvSpPr>
          <p:nvPr/>
        </p:nvSpPr>
        <p:spPr bwMode="auto">
          <a:xfrm>
            <a:off x="0" y="6474021"/>
            <a:ext cx="9144000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en-US" sz="1400" b="1" dirty="0">
                <a:solidFill>
                  <a:srgbClr val="002060"/>
                </a:solidFill>
                <a:latin typeface="+mn-lt"/>
              </a:rPr>
              <a:t>SEST 2024 – 7th International Conference on Smart Energy Systems and Technologies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14469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PT" dirty="0"/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28281" y="56562"/>
            <a:ext cx="8892000" cy="924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altLang="pt-PT" sz="3200" b="1" dirty="0">
                <a:solidFill>
                  <a:srgbClr val="0000FF"/>
                </a:solidFill>
              </a:rPr>
              <a:t>Results</a:t>
            </a:r>
            <a:endParaRPr lang="en-US" altLang="pt-PT" sz="3200" i="1" dirty="0"/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117377" y="1182100"/>
            <a:ext cx="8922928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altLang="pt-PT" sz="2200" dirty="0"/>
              <a:t>What did you discover/find out?</a:t>
            </a:r>
          </a:p>
          <a:p>
            <a:pPr algn="just"/>
            <a:endParaRPr lang="en-US" altLang="pt-PT" sz="2200" dirty="0"/>
          </a:p>
          <a:p>
            <a:pPr algn="just"/>
            <a:endParaRPr lang="en-US" altLang="pt-PT" sz="2200" dirty="0"/>
          </a:p>
          <a:p>
            <a:pPr algn="just"/>
            <a:endParaRPr lang="en-US" altLang="pt-PT" sz="2200" dirty="0"/>
          </a:p>
        </p:txBody>
      </p:sp>
      <p:sp>
        <p:nvSpPr>
          <p:cNvPr id="9" name="Marcador de Posição do Número do Diapositivo 3"/>
          <p:cNvSpPr>
            <a:spLocks noGrp="1"/>
          </p:cNvSpPr>
          <p:nvPr>
            <p:ph type="sldNum" sz="quarter" idx="12"/>
          </p:nvPr>
        </p:nvSpPr>
        <p:spPr>
          <a:xfrm>
            <a:off x="8610600" y="769707"/>
            <a:ext cx="533400" cy="244475"/>
          </a:xfrm>
        </p:spPr>
        <p:txBody>
          <a:bodyPr>
            <a:noAutofit/>
          </a:bodyPr>
          <a:lstStyle/>
          <a:p>
            <a:pPr>
              <a:defRPr/>
            </a:pPr>
            <a:fld id="{B953FA80-8E9B-4746-BC29-02052EE81C5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E63118F-E83C-422A-A876-C1019C83AFDD}"/>
              </a:ext>
            </a:extLst>
          </p:cNvPr>
          <p:cNvSpPr txBox="1">
            <a:spLocks/>
          </p:cNvSpPr>
          <p:nvPr/>
        </p:nvSpPr>
        <p:spPr bwMode="auto">
          <a:xfrm>
            <a:off x="0" y="6474021"/>
            <a:ext cx="9144000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en-US" sz="1400" b="1" dirty="0">
                <a:solidFill>
                  <a:srgbClr val="002060"/>
                </a:solidFill>
                <a:latin typeface="+mn-lt"/>
              </a:rPr>
              <a:t>SEST 2024 – 7th International Conference on Smart Energy Systems and Technologies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70035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PT" dirty="0"/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28281" y="56562"/>
            <a:ext cx="8892000" cy="157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altLang="pt-PT" sz="3200" b="1" dirty="0">
                <a:solidFill>
                  <a:srgbClr val="0000FF"/>
                </a:solidFill>
              </a:rPr>
              <a:t>Discussion</a:t>
            </a:r>
          </a:p>
          <a:p>
            <a:pPr>
              <a:lnSpc>
                <a:spcPct val="130000"/>
              </a:lnSpc>
            </a:pPr>
            <a:endParaRPr lang="en-US" altLang="pt-PT" sz="2800" i="1" dirty="0"/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117377" y="1182100"/>
            <a:ext cx="8922928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altLang="pt-PT" sz="2200" dirty="0"/>
              <a:t>Did you succeed? To what extent? </a:t>
            </a:r>
          </a:p>
          <a:p>
            <a:pPr algn="just"/>
            <a:endParaRPr lang="en-US" altLang="pt-PT" sz="2200" dirty="0"/>
          </a:p>
          <a:p>
            <a:pPr algn="just"/>
            <a:r>
              <a:rPr lang="en-US" altLang="pt-PT" sz="2200" dirty="0"/>
              <a:t>Where is your solution applicable?</a:t>
            </a:r>
          </a:p>
          <a:p>
            <a:pPr algn="just"/>
            <a:endParaRPr lang="en-US" altLang="pt-PT" sz="2200" dirty="0"/>
          </a:p>
          <a:p>
            <a:pPr algn="just"/>
            <a:r>
              <a:rPr lang="en-US" altLang="pt-PT" sz="2200" dirty="0"/>
              <a:t>Please quantify (if possible) the performance of the proposed approach with respect to the initial state of the art</a:t>
            </a:r>
          </a:p>
          <a:p>
            <a:pPr algn="just"/>
            <a:endParaRPr lang="en-US" altLang="pt-PT" sz="2200" dirty="0"/>
          </a:p>
          <a:p>
            <a:pPr algn="just"/>
            <a:r>
              <a:rPr lang="en-US" altLang="pt-PT" sz="2200" dirty="0"/>
              <a:t>Which are the limitations of your proposed solution?</a:t>
            </a:r>
          </a:p>
          <a:p>
            <a:pPr algn="just"/>
            <a:endParaRPr lang="en-US" altLang="pt-PT" sz="2200" dirty="0"/>
          </a:p>
          <a:p>
            <a:pPr algn="just"/>
            <a:endParaRPr lang="en-US" altLang="pt-PT" sz="2200" dirty="0"/>
          </a:p>
        </p:txBody>
      </p:sp>
      <p:sp>
        <p:nvSpPr>
          <p:cNvPr id="9" name="Marcador de Posição do Número do Diapositivo 3"/>
          <p:cNvSpPr>
            <a:spLocks noGrp="1"/>
          </p:cNvSpPr>
          <p:nvPr>
            <p:ph type="sldNum" sz="quarter" idx="12"/>
          </p:nvPr>
        </p:nvSpPr>
        <p:spPr>
          <a:xfrm>
            <a:off x="8610600" y="769707"/>
            <a:ext cx="533400" cy="244475"/>
          </a:xfrm>
        </p:spPr>
        <p:txBody>
          <a:bodyPr>
            <a:noAutofit/>
          </a:bodyPr>
          <a:lstStyle/>
          <a:p>
            <a:pPr>
              <a:defRPr/>
            </a:pPr>
            <a:fld id="{B953FA80-8E9B-4746-BC29-02052EE81C5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D821593-87D5-4D2A-988E-D1AEF372B881}"/>
              </a:ext>
            </a:extLst>
          </p:cNvPr>
          <p:cNvSpPr txBox="1">
            <a:spLocks/>
          </p:cNvSpPr>
          <p:nvPr/>
        </p:nvSpPr>
        <p:spPr bwMode="auto">
          <a:xfrm>
            <a:off x="0" y="6474021"/>
            <a:ext cx="9144000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en-US" sz="1400" b="1" dirty="0">
                <a:solidFill>
                  <a:srgbClr val="002060"/>
                </a:solidFill>
                <a:latin typeface="+mn-lt"/>
              </a:rPr>
              <a:t>SEST 2024 – 7th International Conference on Smart Energy Systems and Technologies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13348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PT" dirty="0"/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28281" y="56562"/>
            <a:ext cx="8892000" cy="924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altLang="pt-PT" sz="3200" b="1" dirty="0">
                <a:solidFill>
                  <a:srgbClr val="0000FF"/>
                </a:solidFill>
              </a:rPr>
              <a:t>Conclusions/Recommendations</a:t>
            </a:r>
            <a:endParaRPr lang="en-US" altLang="pt-PT" sz="3200" i="1" dirty="0"/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117377" y="1182100"/>
            <a:ext cx="8922928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altLang="pt-PT" sz="2200" dirty="0"/>
              <a:t>Which is the main message to pass to the audience?</a:t>
            </a:r>
          </a:p>
          <a:p>
            <a:pPr algn="just"/>
            <a:endParaRPr lang="en-US" altLang="pt-PT" sz="2200" dirty="0"/>
          </a:p>
          <a:p>
            <a:pPr algn="just"/>
            <a:r>
              <a:rPr lang="en-US" altLang="pt-PT" sz="2200" dirty="0"/>
              <a:t>What does your paper conclude?</a:t>
            </a:r>
          </a:p>
          <a:p>
            <a:pPr algn="just"/>
            <a:endParaRPr lang="en-US" altLang="pt-PT" sz="2200" dirty="0"/>
          </a:p>
          <a:p>
            <a:pPr algn="just"/>
            <a:r>
              <a:rPr lang="en-US" altLang="pt-PT" sz="2200" dirty="0"/>
              <a:t>Is there any difference with respect to what you expected?</a:t>
            </a:r>
          </a:p>
          <a:p>
            <a:pPr algn="just"/>
            <a:endParaRPr lang="en-US" altLang="pt-PT" sz="2200" dirty="0"/>
          </a:p>
          <a:p>
            <a:pPr algn="just"/>
            <a:r>
              <a:rPr lang="en-US" altLang="pt-PT" sz="2200" dirty="0"/>
              <a:t>What further research is required?</a:t>
            </a:r>
          </a:p>
          <a:p>
            <a:pPr algn="just"/>
            <a:endParaRPr lang="en-US" altLang="pt-PT" sz="2200" dirty="0"/>
          </a:p>
          <a:p>
            <a:pPr algn="just"/>
            <a:endParaRPr lang="en-US" altLang="pt-PT" sz="2200" dirty="0"/>
          </a:p>
        </p:txBody>
      </p:sp>
      <p:sp>
        <p:nvSpPr>
          <p:cNvPr id="9" name="Marcador de Posição do Número do Diapositivo 3"/>
          <p:cNvSpPr>
            <a:spLocks noGrp="1"/>
          </p:cNvSpPr>
          <p:nvPr>
            <p:ph type="sldNum" sz="quarter" idx="12"/>
          </p:nvPr>
        </p:nvSpPr>
        <p:spPr>
          <a:xfrm>
            <a:off x="8610600" y="769707"/>
            <a:ext cx="533400" cy="244475"/>
          </a:xfrm>
        </p:spPr>
        <p:txBody>
          <a:bodyPr>
            <a:noAutofit/>
          </a:bodyPr>
          <a:lstStyle/>
          <a:p>
            <a:pPr>
              <a:defRPr/>
            </a:pPr>
            <a:fld id="{B953FA80-8E9B-4746-BC29-02052EE81C5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4B00391-E463-4E0F-A721-D61384A695E2}"/>
              </a:ext>
            </a:extLst>
          </p:cNvPr>
          <p:cNvSpPr txBox="1">
            <a:spLocks/>
          </p:cNvSpPr>
          <p:nvPr/>
        </p:nvSpPr>
        <p:spPr bwMode="auto">
          <a:xfrm>
            <a:off x="0" y="6474021"/>
            <a:ext cx="9144000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en-US" sz="1400" b="1" dirty="0">
                <a:solidFill>
                  <a:srgbClr val="002060"/>
                </a:solidFill>
                <a:latin typeface="+mn-lt"/>
              </a:rPr>
              <a:t>SEST 2024 – 7th International Conference on Smart Energy Systems and Technologies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0701717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3473</TotalTime>
  <Words>363</Words>
  <Application>Microsoft Macintosh PowerPoint</Application>
  <PresentationFormat>Presentazione su schermo (4:3)</PresentationFormat>
  <Paragraphs>67</Paragraphs>
  <Slides>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1" baseType="lpstr">
      <vt:lpstr>Arial</vt:lpstr>
      <vt:lpstr>Calibri</vt:lpstr>
      <vt:lpstr>Struttura predefinita</vt:lpstr>
      <vt:lpstr>Paper Title   Authors’ names Affiliation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University of Bologna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Mario Paolone</dc:creator>
  <cp:lastModifiedBy>Gianfranco  Chicco</cp:lastModifiedBy>
  <cp:revision>185</cp:revision>
  <dcterms:created xsi:type="dcterms:W3CDTF">2004-03-09T10:17:48Z</dcterms:created>
  <dcterms:modified xsi:type="dcterms:W3CDTF">2024-07-10T07:41:00Z</dcterms:modified>
</cp:coreProperties>
</file>